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k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ku" altLang="ko-KR" b="1">
                <a:solidFill>
                  <a:schemeClr val="tx1">
                    <a:lumMod val="50000"/>
                    <a:lumOff val="50000"/>
                  </a:schemeClr>
                </a:solidFill>
              </a:rPr>
              <a:t>No.16</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Ew</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Bêje</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ji</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ku" altLang="ko-KR" sz="4000"/>
              <a:t>Xwedê gazî Mûsa kir</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ku" altLang="ko-KR" sz="3200">
                <a:solidFill>
                  <a:schemeClr val="tx1">
                    <a:lumMod val="65000"/>
                    <a:lumOff val="35000"/>
                  </a:schemeClr>
                </a:solidFill>
              </a:rPr>
              <a:t>Gava Mûsa dengê Xwedê bihîst, wî çi dît?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tirî bedew</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ewr û birûsk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çolê şewitandin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deryaya dabeşkirî</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ku" altLang="en-US" sz="2800">
                <a:solidFill>
                  <a:srgbClr val="FF0000"/>
                </a:solidFill>
              </a:rPr>
              <a:t>③ </a:t>
            </a:r>
            <a:r xmlns:a="http://schemas.openxmlformats.org/drawingml/2006/main">
              <a:rPr lang="ku" altLang="ko-KR" sz="2800">
                <a:solidFill>
                  <a:srgbClr val="FF0000"/>
                </a:solidFill>
              </a:rPr>
              <a:t>çolê şewitandin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b="1">
                <a:solidFill>
                  <a:schemeClr val="tx1">
                    <a:lumMod val="50000"/>
                    <a:lumOff val="50000"/>
                  </a:schemeClr>
                </a:solidFill>
              </a:rPr>
              <a:t>Hejmar 25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400"/>
              <a:t>Gideon û 300 zilamên wî</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Îro</a:t>
            </a:r>
            <a:r xmlns:a="http://schemas.openxmlformats.org/drawingml/2006/main">
              <a:rPr lang="ku" altLang="en-US" sz="4000">
                <a:solidFill>
                  <a:srgbClr val="FF0000"/>
                </a:solidFill>
              </a:rPr>
              <a:t> </a:t>
            </a:r>
            <a:r xmlns:a="http://schemas.openxmlformats.org/drawingml/2006/main">
              <a:rPr lang="ku" altLang="ko-KR" sz="4000">
                <a:solidFill>
                  <a:srgbClr val="FF0000"/>
                </a:solidFill>
              </a:rPr>
              <a:t>Bêje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t>Gava ku milyaketê Xudan ji Gîdeon re xuya bû, wî got: "Xudan bi te re ye, şerkerê hêzdar."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Dadweran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600">
                <a:solidFill>
                  <a:schemeClr val="tx1">
                    <a:lumMod val="65000"/>
                    <a:lumOff val="35000"/>
                  </a:schemeClr>
                </a:solidFill>
              </a:rPr>
              <a:t>Milyaketê Xudan ji Gîdeon re xuya bû û got: «Xwedê bi te re ye, cengawerê hêzdar». Xwedê bi dew û pez ewleh da wî.</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Gava ku ew bawer bû ku Xwedê gazî wî kiriye, wî Baal û gorîgeha wê ya ku Îsraêliya diperizin şikand.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Xwedê ji Gideon re got ku ji bo têkbirina Midyaniyan şervanan hilbijêre. Li gora telîmata Xwedê, tenê 300 mêr hatin bijartin.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Xwedê planek ecêb da wî ku êrîşî wan bike. Xwedê bila di hundirê wan de bilûr û firaxên vala yên bi meşale hebin.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Bi şev, Gideon û 300 zilamên wî plana ku Xwedê dabû wan, anîn cih. Di şerê li dijî Midyaniyan de bi ser ketin.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600">
                <a:solidFill>
                  <a:schemeClr val="tx1">
                    <a:lumMod val="65000"/>
                    <a:lumOff val="35000"/>
                  </a:schemeClr>
                </a:solidFill>
              </a:rPr>
              <a:t>Gideon û 300 merivên wî tenê bi guhdana emirê Xwedê di şerê li dijî gelek Mîdyaniyan de bi ser ketin.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u" altLang="ko-KR" sz="3600">
                <a:solidFill>
                  <a:schemeClr val="tx1">
                    <a:lumMod val="65000"/>
                    <a:lumOff val="35000"/>
                  </a:schemeClr>
                </a:solidFill>
              </a:rPr>
              <a:t>Sira ku di jiyana min de biserkeve guhdana Xwedê ye.</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200"/>
              <a:t>Xwedê?</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rgbClr val="C00000"/>
                </a:solidFill>
              </a:rPr>
              <a:t>Xwedê..</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Ew Xwedayê mezin e ku bi tenê bi 300 mêran dikare gelek hêzên dijmin têk bibe.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Kîjan ji bo Gideon û 300 zilamên wî nehat bikar anîn ku dijminê xwe têk bibin?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jar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şûr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meşale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boriyên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rgbClr val="FF0000"/>
                </a:solidFill>
              </a:rPr>
              <a:t>② </a:t>
            </a:r>
            <a:r xmlns:a="http://schemas.openxmlformats.org/drawingml/2006/main">
              <a:rPr lang="ku" altLang="ko-KR" sz="2800">
                <a:solidFill>
                  <a:srgbClr val="FF0000"/>
                </a:solidFill>
              </a:rPr>
              <a:t>şûr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ku" altLang="ko-KR" sz="3600">
                <a:solidFill>
                  <a:schemeClr val="tx1">
                    <a:lumMod val="65000"/>
                    <a:lumOff val="35000"/>
                  </a:schemeClr>
                </a:solidFill>
              </a:rPr>
              <a:t>Gava ku Xudan dît ku ew çûye ku binêre, Xwedê gazî wî kir</a:t>
            </a:r>
          </a:p>
          <a:p>
            <a:r xmlns:a="http://schemas.openxmlformats.org/drawingml/2006/main">
              <a:rPr lang="ku" altLang="ko-KR" sz="3600">
                <a:solidFill>
                  <a:schemeClr val="tx1">
                    <a:lumMod val="65000"/>
                    <a:lumOff val="35000"/>
                  </a:schemeClr>
                </a:solidFill>
              </a:rPr>
              <a:t>ji nava çolê,</a:t>
            </a:r>
          </a:p>
          <a:p>
            <a:r xmlns:a="http://schemas.openxmlformats.org/drawingml/2006/main">
              <a:rPr lang="ku" altLang="ko-KR" sz="3600">
                <a:solidFill>
                  <a:schemeClr val="tx1">
                    <a:lumMod val="65000"/>
                    <a:lumOff val="35000"/>
                  </a:schemeClr>
                </a:solidFill>
              </a:rPr>
              <a:t>"Mûsa, Mûsa!" Û Mûsa got: "Va ye ez im."</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ku" altLang="ko-KR" sz="2800">
                <a:solidFill>
                  <a:schemeClr val="tx1">
                    <a:lumMod val="65000"/>
                    <a:lumOff val="35000"/>
                  </a:schemeClr>
                </a:solidFill>
              </a:rPr>
              <a:t>Derketin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Îro</a:t>
            </a:r>
            <a:r xmlns:a="http://schemas.openxmlformats.org/drawingml/2006/main">
              <a:rPr lang="ku" altLang="en-US" sz="4000">
                <a:solidFill>
                  <a:srgbClr val="FF0000"/>
                </a:solidFill>
              </a:rPr>
              <a:t> </a:t>
            </a:r>
            <a:r xmlns:a="http://schemas.openxmlformats.org/drawingml/2006/main">
              <a:rPr lang="ku" altLang="ko-KR" sz="4000">
                <a:solidFill>
                  <a:srgbClr val="FF0000"/>
                </a:solidFill>
              </a:rPr>
              <a:t>Bêje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t>Gava ku milyaketê Xudan ji Gîdeon re xuya bû, wî got: "Xudan bi te re ye, şerkerê hêzdar."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Dadweran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ku" altLang="ko-KR" b="1">
                <a:solidFill>
                  <a:schemeClr val="tx1">
                    <a:lumMod val="50000"/>
                    <a:lumOff val="50000"/>
                  </a:schemeClr>
                </a:solidFill>
              </a:rPr>
              <a:t>Hejmar 26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ku" altLang="ko-KR" sz="4000"/>
              <a:t>Samson, Şervanek Hêzdar.</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ku" altLang="ko-KR" sz="3600">
                <a:solidFill>
                  <a:schemeClr val="tx1">
                    <a:lumMod val="65000"/>
                    <a:lumOff val="35000"/>
                  </a:schemeClr>
                </a:solidFill>
              </a:rPr>
              <a:t>Jinikê kurek anî û navê wî kir Samson. Ew mezin bû û Xudan ew pîroz kir,</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ku" altLang="ko-KR" sz="2800">
                <a:solidFill>
                  <a:schemeClr val="tx1">
                    <a:lumMod val="65000"/>
                    <a:lumOff val="35000"/>
                  </a:schemeClr>
                </a:solidFill>
              </a:rPr>
              <a:t>Dadweran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ku" altLang="ko-KR" sz="2500">
                <a:solidFill>
                  <a:schemeClr val="tx1">
                    <a:lumMod val="65000"/>
                    <a:lumOff val="35000"/>
                  </a:schemeClr>
                </a:solidFill>
              </a:rPr>
              <a:t>Di nav serekên Îsraêl de serokek bi navê Samson hebû. Ew mirovek bû ku ji dayikbûnê ve ji Xwedê re veqetandî bû.</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ku" altLang="ko-KR" sz="2400">
                <a:solidFill>
                  <a:schemeClr val="tx1">
                    <a:lumMod val="65000"/>
                    <a:lumOff val="35000"/>
                  </a:schemeClr>
                </a:solidFill>
              </a:rPr>
              <a:t>Samson şervanekî pir xurt bû. Ji ber Samson, Filistîniyan û welatên din ên ku zilm li wan dikirin, nikaribûn zilmê li Îsraîliyan bikin</a:t>
            </a:r>
            <a:r xmlns:a="http://schemas.openxmlformats.org/drawingml/2006/main">
              <a:rPr lang="ku" altLang="en-US" sz="2400">
                <a:solidFill>
                  <a:schemeClr val="tx1">
                    <a:lumMod val="65000"/>
                    <a:lumOff val="35000"/>
                  </a:schemeClr>
                </a:solidFill>
              </a:rPr>
              <a:t> </a:t>
            </a:r>
            <a:r xmlns:a="http://schemas.openxmlformats.org/drawingml/2006/main">
              <a:rPr lang="ku" altLang="ko-KR" sz="2400">
                <a:solidFill>
                  <a:schemeClr val="tx1">
                    <a:lumMod val="65000"/>
                    <a:lumOff val="35000"/>
                  </a:schemeClr>
                </a:solidFill>
              </a:rPr>
              <a:t>bêtir.</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ku" altLang="ko-KR" sz="2400">
                <a:solidFill>
                  <a:schemeClr val="tx1">
                    <a:lumMod val="65000"/>
                    <a:lumOff val="35000"/>
                  </a:schemeClr>
                </a:solidFill>
              </a:rPr>
              <a:t>Hêza wî ji porê wî dihat. Lê belê, porê wî bi xapandinê hat şûştin. Ji ber vê yekê, wî hêza xwe winda kir.</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ku" altLang="ko-KR" sz="2500">
                <a:solidFill>
                  <a:schemeClr val="tx1">
                    <a:lumMod val="65000"/>
                    <a:lumOff val="35000"/>
                  </a:schemeClr>
                </a:solidFill>
              </a:rPr>
              <a:t>Samson hat girtin û dijmin pê dikeniya. Poşman bû ku ji ber quretiyê hat xapandin.</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ku" altLang="ko-KR" sz="2500">
                <a:solidFill>
                  <a:schemeClr val="tx1">
                    <a:lumMod val="65000"/>
                    <a:lumOff val="35000"/>
                  </a:schemeClr>
                </a:solidFill>
              </a:rPr>
              <a:t>Samson ji Xwedê dua kir ku wî di dawiyê de dîsa qewî bike. Xwedê bersiva duaya wî da û di dawiyê de hêz da wî.</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ku" altLang="ko-KR" sz="3200">
                <a:solidFill>
                  <a:schemeClr val="tx1">
                    <a:lumMod val="65000"/>
                    <a:lumOff val="35000"/>
                  </a:schemeClr>
                </a:solidFill>
              </a:rPr>
              <a:t>Samson mirovek bû ku ji Xwedê re kerem û gaziyek taybetî jê re hat dayîn.</a:t>
            </a:r>
            <a:r xmlns:a="http://schemas.openxmlformats.org/drawingml/2006/main">
              <a:rPr lang="ku"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ku" altLang="ko-KR" sz="3200">
                <a:solidFill>
                  <a:schemeClr val="tx1">
                    <a:lumMod val="65000"/>
                    <a:lumOff val="35000"/>
                  </a:schemeClr>
                </a:solidFill>
              </a:rPr>
              <a:t>Lê ji ber quretiya xwe,</a:t>
            </a:r>
          </a:p>
          <a:p>
            <a:pPr xmlns:a="http://schemas.openxmlformats.org/drawingml/2006/main" algn="ctr"/>
            <a:r xmlns:a="http://schemas.openxmlformats.org/drawingml/2006/main">
              <a:rPr lang="ku" altLang="ko-KR" sz="3200">
                <a:solidFill>
                  <a:schemeClr val="tx1">
                    <a:lumMod val="65000"/>
                    <a:lumOff val="35000"/>
                  </a:schemeClr>
                </a:solidFill>
              </a:rPr>
              <a:t>hemûyan winda kir.</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u" altLang="ko-KR" sz="3200">
                <a:solidFill>
                  <a:schemeClr val="tx1">
                    <a:lumMod val="65000"/>
                    <a:lumOff val="35000"/>
                  </a:schemeClr>
                </a:solidFill>
              </a:rPr>
              <a:t>Em jî zarokên delal ên Xwedê ne ku kerem û wezîfeya Xwedê wergirtine.</a:t>
            </a:r>
            <a:r xmlns:a="http://schemas.openxmlformats.org/drawingml/2006/main">
              <a:rPr lang="ku"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u" altLang="ko-KR" sz="3200">
                <a:solidFill>
                  <a:schemeClr val="tx1">
                    <a:lumMod val="65000"/>
                    <a:lumOff val="35000"/>
                  </a:schemeClr>
                </a:solidFill>
              </a:rPr>
              <a:t>Ji ber vê yekê, divê em li ber Peyva Xwedê nefsbiçûk bin.</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ku" altLang="ko-KR" sz="3200"/>
              <a:t>Xwedê?</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ku" altLang="ko-KR" sz="3600">
                <a:solidFill>
                  <a:srgbClr val="C00000"/>
                </a:solidFill>
              </a:rPr>
              <a:t>Xwedê..</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ku" altLang="ko-KR" sz="3600">
                <a:solidFill>
                  <a:schemeClr val="tx1">
                    <a:lumMod val="65000"/>
                    <a:lumOff val="35000"/>
                  </a:schemeClr>
                </a:solidFill>
              </a:rPr>
              <a:t>Xwedê guh dide duayên me yên cidî û rast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b="1">
                <a:solidFill>
                  <a:schemeClr val="tx1">
                    <a:lumMod val="50000"/>
                    <a:lumOff val="50000"/>
                  </a:schemeClr>
                </a:solidFill>
              </a:rPr>
              <a:t>Na.</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17</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Ew</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Bêje</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ji</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400"/>
              <a:t>Deh Felaket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ku" altLang="ko-KR" sz="3600">
                <a:solidFill>
                  <a:schemeClr val="tx1">
                    <a:lumMod val="65000"/>
                    <a:lumOff val="35000"/>
                  </a:schemeClr>
                </a:solidFill>
              </a:rPr>
              <a:t>Hêza Samson ji ku hat?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por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mil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ling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çav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ku" altLang="en-US" sz="2800">
                <a:solidFill>
                  <a:srgbClr val="FF0000"/>
                </a:solidFill>
              </a:rPr>
              <a:t>① </a:t>
            </a:r>
            <a:r xmlns:a="http://schemas.openxmlformats.org/drawingml/2006/main">
              <a:rPr lang="ku" altLang="ko-KR" sz="2800">
                <a:solidFill>
                  <a:srgbClr val="FF0000"/>
                </a:solidFill>
              </a:rPr>
              <a:t>por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ku" altLang="ko-KR" sz="3600">
                <a:solidFill>
                  <a:schemeClr val="tx1">
                    <a:lumMod val="65000"/>
                    <a:lumOff val="35000"/>
                  </a:schemeClr>
                </a:solidFill>
              </a:rPr>
              <a:t>Jinikê kurek anî û navê wî kir Samson. Ew mezin bû û Xudan ew pîroz kir,</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ku" altLang="ko-KR" sz="2800">
                <a:solidFill>
                  <a:schemeClr val="tx1">
                    <a:lumMod val="65000"/>
                    <a:lumOff val="35000"/>
                  </a:schemeClr>
                </a:solidFill>
              </a:rPr>
              <a:t>Dadweran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b="1">
                <a:solidFill>
                  <a:schemeClr val="tx1">
                    <a:lumMod val="50000"/>
                    <a:lumOff val="50000"/>
                  </a:schemeClr>
                </a:solidFill>
              </a:rPr>
              <a:t>Hejmar 27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600"/>
              <a:t>Ruth, Jinek bi Karaktera Noble</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bg1">
                    <a:lumMod val="50000"/>
                  </a:schemeClr>
                </a:solidFill>
              </a:rPr>
              <a:t>Gelê te wê gelê min be û Xwedayê te Xwedayê min be.</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Ruth</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Jineke Cihû, Naomî du kurên wan hebûn ku bi miletên din re zewicîn. Lê, du kurên wê mirin. Ji ber vê yekê, ew bi du bûkên xwe yên jinebiyê re ma.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Naomî biryar da ku vegere mala xwe ya Cihûdayê. Wê ji du bûkên xwe re got ku vegerin malê. Lê bûka wê ya diduyan neçû bajarê xwe, li pey xesûya xwe çû û li Cihûdayê bijî.</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Rût gerekê dexmê mayî hilde, seva ku tevî Naomî bijî, çimkî mêrê wê tunebû ku malekê îdare bike.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Wê ji zeviya Bowaz genimê bermayî hilda. Bowaz fikirî ku ew jineke esilzade ye û bi Rût re zewicî.</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400">
                <a:solidFill>
                  <a:schemeClr val="tx1">
                    <a:lumMod val="65000"/>
                    <a:lumOff val="35000"/>
                  </a:schemeClr>
                </a:solidFill>
              </a:rPr>
              <a:t>Bowaz Rût û Naomî wek malbat qebûl kir û jiyaneke bextewar derbas kir. Paşerojê, Dawid Padîşah û Îsa ji rêza Boaz û Rût hatin.</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600">
                <a:solidFill>
                  <a:schemeClr val="tx1">
                    <a:lumMod val="65000"/>
                    <a:lumOff val="35000"/>
                  </a:schemeClr>
                </a:solidFill>
              </a:rPr>
              <a:t>Rût miletek bû. Ew jineke baş û dilpak bû û xizmeteke baş ji xesûya xwe re dikir.</a:t>
            </a:r>
          </a:p>
          <a:p>
            <a:pPr xmlns:a="http://schemas.openxmlformats.org/drawingml/2006/main" algn="ctr"/>
            <a:r xmlns:a="http://schemas.openxmlformats.org/drawingml/2006/main">
              <a:rPr lang="ku" altLang="ko-KR" sz="3600">
                <a:solidFill>
                  <a:schemeClr val="tx1">
                    <a:lumMod val="65000"/>
                    <a:lumOff val="35000"/>
                  </a:schemeClr>
                </a:solidFill>
              </a:rPr>
              <a:t>Ji ber vê yekê, ew pîroz bû.</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u" altLang="ko-KR" sz="3600">
                <a:solidFill>
                  <a:schemeClr val="tx1">
                    <a:lumMod val="65000"/>
                    <a:lumOff val="35000"/>
                  </a:schemeClr>
                </a:solidFill>
              </a:rPr>
              <a:t>Divê em jî alîkariya cîranên xwe bikin</a:t>
            </a:r>
          </a:p>
          <a:p>
            <a:pPr xmlns:a="http://schemas.openxmlformats.org/drawingml/2006/main" algn="ctr"/>
            <a:r xmlns:a="http://schemas.openxmlformats.org/drawingml/2006/main">
              <a:rPr lang="ku" altLang="ko-KR" sz="3600">
                <a:solidFill>
                  <a:schemeClr val="tx1">
                    <a:lumMod val="65000"/>
                    <a:lumOff val="35000"/>
                  </a:schemeClr>
                </a:solidFill>
              </a:rPr>
              <a:t>û biperizin Xwedê</a:t>
            </a:r>
          </a:p>
          <a:p>
            <a:pPr xmlns:a="http://schemas.openxmlformats.org/drawingml/2006/main" algn="ctr"/>
            <a:r xmlns:a="http://schemas.openxmlformats.org/drawingml/2006/main">
              <a:rPr lang="ku" altLang="ko-KR" sz="3600">
                <a:solidFill>
                  <a:schemeClr val="tx1">
                    <a:lumMod val="65000"/>
                    <a:lumOff val="35000"/>
                  </a:schemeClr>
                </a:solidFill>
              </a:rPr>
              <a:t>bi dilekî xweş û dilpak.</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ku" altLang="ko-KR" sz="3600">
                <a:solidFill>
                  <a:schemeClr val="tx1">
                    <a:lumMod val="65000"/>
                    <a:lumOff val="35000"/>
                  </a:schemeClr>
                </a:solidFill>
              </a:rPr>
              <a:t>Û gava ku ez destê xwe dirêjî Misrê bikim û Îsraêliyan ji wê derxim, wê Misriyî bizanin ku ez Xudan im.</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Derketin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200"/>
              <a:t>Xwedê?</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rgbClr val="C00000"/>
                </a:solidFill>
              </a:rPr>
              <a:t>Xwedê..</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Xwedê ne li xuyangê lê li dil dinêre.</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Naomî çima ji Moabê vegeriya Cihûdayê?</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ji ber ku ew nexweş bû..</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ji ber ku mêrê wê mir..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ji ber ku du kurên wê mirin..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ji ber ku wê dixwest malbata xwe bibîne..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rgbClr val="FF0000"/>
                </a:solidFill>
              </a:rPr>
              <a:t>③ </a:t>
            </a:r>
            <a:r xmlns:a="http://schemas.openxmlformats.org/drawingml/2006/main">
              <a:rPr lang="ku" altLang="ko-KR" sz="2800">
                <a:solidFill>
                  <a:srgbClr val="FF0000"/>
                </a:solidFill>
              </a:rPr>
              <a:t>ji ber ku du kurên wê mirin..</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bg1">
                    <a:lumMod val="50000"/>
                  </a:schemeClr>
                </a:solidFill>
              </a:rPr>
              <a:t>Gelê te wê gelê min be û Xwedayê te Xwedayê min be.</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Ruth</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b="1">
                <a:solidFill>
                  <a:schemeClr val="tx1">
                    <a:lumMod val="50000"/>
                    <a:lumOff val="50000"/>
                  </a:schemeClr>
                </a:solidFill>
              </a:rPr>
              <a:t>Hejmar 28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400"/>
              <a:t>Nimêja Hannayê</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Û Samûyêl lawik bi bejna xwe û li ber Xudan û bi mirovan re mezin bû.</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1 Samûyêl</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Kurê Hannayê tune bû. Ji ber vê yekê, ew pir xemgîn bû ku ji Xwedê re dua kir. “Ya Bavê Xwedê, eger tu kurekî bidî min, ezê wî di hemû rojên jiyana wî de ji bo te bidim.”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Xwedê duaya wê anî bîra xwe û kurekî bi navê Samûyêl da Hannayê.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Hannayê kurê xwe da ku ew di Perestgehê de ji Xwedê re biperizin ku berê dua dikir.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Samûyêl di perestgehê de dijiyan û diperizin Xwedê. Wî ji mirovan û Xwedê gelek kerem stand.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400">
                <a:solidFill>
                  <a:schemeClr val="tx1">
                    <a:lumMod val="65000"/>
                    <a:lumOff val="35000"/>
                  </a:schemeClr>
                </a:solidFill>
              </a:rPr>
              <a:t>Samûyêlê biçûk baş mezin bû û bû xort. Paşê, paşê, ew bû pêxemberekî ku guh dide dengê Xwedê.</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Mûsa fermana Xwedê ji padîşahê Misrê Firewn re got. "Eva ya ku Xudan dibêje: Bila gelê min herin, da ku ji min re biperizin."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200">
                <a:solidFill>
                  <a:schemeClr val="tx1">
                    <a:lumMod val="65000"/>
                    <a:lumOff val="35000"/>
                  </a:schemeClr>
                </a:solidFill>
              </a:rPr>
              <a:t>Xwedê guh da hemû duaya Hannayê, ew anî bîra xwe û bi temamî cewab da.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u" altLang="ko-KR" sz="3200">
                <a:solidFill>
                  <a:schemeClr val="tx1">
                    <a:lumMod val="65000"/>
                    <a:lumOff val="35000"/>
                  </a:schemeClr>
                </a:solidFill>
              </a:rPr>
              <a:t>Xwedê guh dide hemû duayên me.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u" altLang="ko-KR" sz="3200">
                <a:solidFill>
                  <a:schemeClr val="tx1">
                    <a:lumMod val="65000"/>
                    <a:lumOff val="35000"/>
                  </a:schemeClr>
                </a:solidFill>
              </a:rPr>
              <a:t>Ji ber vê yekê, divê em dua bikin</a:t>
            </a:r>
          </a:p>
          <a:p>
            <a:pPr xmlns:a="http://schemas.openxmlformats.org/drawingml/2006/main" algn="ctr"/>
            <a:r xmlns:a="http://schemas.openxmlformats.org/drawingml/2006/main">
              <a:rPr lang="ku" altLang="ko-KR" sz="3200">
                <a:solidFill>
                  <a:schemeClr val="tx1">
                    <a:lumMod val="65000"/>
                    <a:lumOff val="35000"/>
                  </a:schemeClr>
                </a:solidFill>
              </a:rPr>
              <a:t>bi ciddî û durustî.</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200"/>
              <a:t>Xwedê?</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rgbClr val="C00000"/>
                </a:solidFill>
              </a:rPr>
              <a:t>Xwedê..</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Xwedê guh da duaya me û bi dilsozî bersiv da.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Îro</a:t>
            </a:r>
            <a:r xmlns:a="http://schemas.openxmlformats.org/drawingml/2006/main">
              <a:rPr lang="ku" altLang="en-US" sz="4000">
                <a:solidFill>
                  <a:srgbClr val="FF0000"/>
                </a:solidFill>
              </a:rPr>
              <a:t> </a:t>
            </a:r>
            <a:r xmlns:a="http://schemas.openxmlformats.org/drawingml/2006/main">
              <a:rPr lang="ku" altLang="ko-KR" sz="4000">
                <a:solidFill>
                  <a:srgbClr val="FF0000"/>
                </a:solidFill>
              </a:rPr>
              <a:t>Pirskirin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Hannah çima ewqas xemgîn bû?</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ji ber êşa zikê</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ji ber bê pere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ji ber ku kur tune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ji ber ku ew zirav bû</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rgbClr val="FF0000"/>
                </a:solidFill>
              </a:rPr>
              <a:t>③ </a:t>
            </a:r>
            <a:r xmlns:a="http://schemas.openxmlformats.org/drawingml/2006/main">
              <a:rPr lang="ku" altLang="ko-KR" sz="2800">
                <a:solidFill>
                  <a:srgbClr val="FF0000"/>
                </a:solidFill>
              </a:rPr>
              <a:t>ji ber ku kur tune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Û Samûyêl lawik bi bejna xwe û li ber Xudan û bi mirovan re mezin bû.</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1 Samûyêl</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b="1">
                <a:solidFill>
                  <a:schemeClr val="tx1">
                    <a:lumMod val="50000"/>
                    <a:lumOff val="50000"/>
                  </a:schemeClr>
                </a:solidFill>
              </a:rPr>
              <a:t>Na.</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29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400"/>
              <a:t>Padîşah Şawûl, Padîşahê Yekem ê Îsraîlê</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Xudan lê vegerand û got: «Guh bide wan û padîşahekî bide wan.» Hingê Samûyêl ji gelê Îsraêl re got: «Her kes vegerin bajarê xwe.»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1 Samûyêl</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"Me padîşahek hewce dike!" Gelê Îsraêl xwest ku ji bo wan padîşahekî bide Samûyêl.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"Ezê padîşahekî bidim wan, çawa ku wan xwest." Xwedê bersîva Samûêl da.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Xwedê Şawûl şand ba Samûyêl. Xwedê hişt ku Samûyêl rûn li serê wî birijîne ku bibe padîşahê Îsraêl.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"Ev rêberê me ye, Saul." Samûyêl Îsraêliyara da zanîn ku Xwedê Şawûl kire serwêrê Îsraêl.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"Qet nabe! Xwedê kî ye? Ez xweda me” Firewn bi tundî ev yek red kir.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400">
                <a:solidFill>
                  <a:schemeClr val="tx1">
                    <a:lumMod val="65000"/>
                    <a:lumOff val="35000"/>
                  </a:schemeClr>
                </a:solidFill>
              </a:rPr>
              <a:t>Pêşiyê, Şawûl rêberiya Îsraêliya baş kir û bi aminî qirara Xwedê danî. Lêbelê, ew bû padîşahekî xerab, ku ji ber quretî û serbilindiya xwe xayîntî li daxwaza Xwedê kir.</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600">
                <a:solidFill>
                  <a:schemeClr val="tx1">
                    <a:lumMod val="65000"/>
                    <a:lumOff val="35000"/>
                  </a:schemeClr>
                </a:solidFill>
              </a:rPr>
              <a:t>Pêşî Şawûl dilnizm bû.</a:t>
            </a:r>
          </a:p>
          <a:p>
            <a:pPr xmlns:a="http://schemas.openxmlformats.org/drawingml/2006/main" algn="ctr"/>
            <a:r xmlns:a="http://schemas.openxmlformats.org/drawingml/2006/main">
              <a:rPr lang="ku" altLang="ko-KR" sz="3600">
                <a:solidFill>
                  <a:schemeClr val="tx1">
                    <a:lumMod val="65000"/>
                    <a:lumOff val="35000"/>
                  </a:schemeClr>
                </a:solidFill>
              </a:rPr>
              <a:t>Lêbelê, piştî ku ew bû padîşah,</a:t>
            </a:r>
          </a:p>
          <a:p>
            <a:pPr xmlns:a="http://schemas.openxmlformats.org/drawingml/2006/main" algn="ctr"/>
            <a:r xmlns:a="http://schemas.openxmlformats.org/drawingml/2006/main">
              <a:rPr lang="ku" altLang="ko-KR" sz="3600">
                <a:solidFill>
                  <a:schemeClr val="tx1">
                    <a:lumMod val="65000"/>
                    <a:lumOff val="35000"/>
                  </a:schemeClr>
                </a:solidFill>
              </a:rPr>
              <a:t>wî êdî guh neda daxwaza Xwedê.</a:t>
            </a:r>
          </a:p>
          <a:p>
            <a:pPr xmlns:a="http://schemas.openxmlformats.org/drawingml/2006/main" algn="ctr"/>
            <a:r xmlns:a="http://schemas.openxmlformats.org/drawingml/2006/main">
              <a:rPr lang="ku" altLang="ko-KR" sz="3600">
                <a:solidFill>
                  <a:schemeClr val="tx1">
                    <a:lumMod val="65000"/>
                    <a:lumOff val="35000"/>
                  </a:schemeClr>
                </a:solidFill>
              </a:rPr>
              <a:t>Bû pozbilind û çavbirçî.</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u" altLang="ko-KR" sz="3600">
                <a:solidFill>
                  <a:schemeClr val="tx1">
                    <a:lumMod val="65000"/>
                    <a:lumOff val="35000"/>
                  </a:schemeClr>
                </a:solidFill>
              </a:rPr>
              <a:t>Gava ku Bavê we Xwedê we bilind dike, divê hûn bi domdarî nefsbiçûk bin.</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200"/>
              <a:t>Xwedê?</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rgbClr val="C00000"/>
                </a:solidFill>
              </a:rPr>
              <a:t>Xwedê..</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Xwedê ji niziman hez dike,</a:t>
            </a:r>
          </a:p>
          <a:p>
            <a:r xmlns:a="http://schemas.openxmlformats.org/drawingml/2006/main">
              <a:rPr lang="ku" altLang="ko-KR" sz="3600">
                <a:solidFill>
                  <a:schemeClr val="tx1">
                    <a:lumMod val="65000"/>
                    <a:lumOff val="35000"/>
                  </a:schemeClr>
                </a:solidFill>
              </a:rPr>
              <a:t>lê pozbilind red dike.</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Îsraêliya çi ji Samûyêl xwestin?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xwarin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padîşah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Peyva Xwedê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xanî</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rgbClr val="FF0000"/>
                </a:solidFill>
              </a:rPr>
              <a:t>② </a:t>
            </a:r>
            <a:r xmlns:a="http://schemas.openxmlformats.org/drawingml/2006/main">
              <a:rPr lang="ku" altLang="ko-KR" sz="2800">
                <a:solidFill>
                  <a:srgbClr val="FF0000"/>
                </a:solidFill>
              </a:rPr>
              <a:t>padîşah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Xudan lê vegerand û got: «Guh bide wan û padîşahekî bide wan.» Hingê Samûyêl ji gelê Îsraêl re got: «Her kes vegerin bajarê xwe.»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1 Samûyêl</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b="1">
                <a:solidFill>
                  <a:schemeClr val="tx1">
                    <a:lumMod val="50000"/>
                    <a:lumOff val="50000"/>
                  </a:schemeClr>
                </a:solidFill>
              </a:rPr>
              <a:t>Na.</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30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t>Xortê ciwan, Dawid ku Golyat kuşt</a:t>
            </a:r>
            <a:r xmlns:a="http://schemas.openxmlformats.org/drawingml/2006/main">
              <a:rPr lang="ku"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Dawid ji Filîstiyê re got: «Tu bi şûr, riman û jîneyê tê li hember min, lê ez bi navê Xudanê Karîndarê her tiştî, Xwedayê ordiyên Îsraêl, yê ku te bêhêvî kiriye têm.</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1 Samûyêl</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500">
                <a:solidFill>
                  <a:schemeClr val="tx1">
                    <a:lumMod val="65000"/>
                    <a:lumOff val="35000"/>
                  </a:schemeClr>
                </a:solidFill>
              </a:rPr>
              <a:t>Di kampa Filistiyan de leşkerekî mezin hebû ku navê wî Golyat bû. Wî bi destpêkirina şer re heqaret li navê Xwedê kir.</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400">
                <a:solidFill>
                  <a:schemeClr val="tx1">
                    <a:lumMod val="65000"/>
                    <a:lumOff val="35000"/>
                  </a:schemeClr>
                </a:solidFill>
              </a:rPr>
              <a:t>Ji ber tirsandina wî kesî newêrîbû li hemberî wî şer bike.</a:t>
            </a:r>
          </a:p>
          <a:p>
            <a:r xmlns:a="http://schemas.openxmlformats.org/drawingml/2006/main">
              <a:rPr lang="ku" altLang="ko-KR" sz="2400">
                <a:solidFill>
                  <a:schemeClr val="tx1">
                    <a:lumMod val="65000"/>
                    <a:lumOff val="35000"/>
                  </a:schemeClr>
                </a:solidFill>
              </a:rPr>
              <a:t>Wê demê, kurê ciwan, Dawid ji Şawûl padîşah re got: "Ezê herim û şerê wî bikim."</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'Eger Xwedê bi min re be ez dikarim wî têk bibim.'</a:t>
            </a:r>
          </a:p>
          <a:p>
            <a:r xmlns:a="http://schemas.openxmlformats.org/drawingml/2006/main">
              <a:rPr lang="ku" altLang="ko-KR" sz="2800">
                <a:solidFill>
                  <a:schemeClr val="tx1">
                    <a:lumMod val="65000"/>
                    <a:lumOff val="35000"/>
                  </a:schemeClr>
                </a:solidFill>
              </a:rPr>
              <a:t>Dawid bi pênc kevirên şil nêzîkî Golyat bû.</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Mûsa ji Xwedê re dua kir. "Ya Xudan, ji kerema xwe ji min re agahdar bike ku hûn ê ji niha û pê ve çi bikin."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500">
                <a:solidFill>
                  <a:schemeClr val="tx1">
                    <a:lumMod val="65000"/>
                    <a:lumOff val="35000"/>
                  </a:schemeClr>
                </a:solidFill>
              </a:rPr>
              <a:t>Dawid ji Golyat re got ku bi şûr û rimê hat ser wî. "Ez bi navê Yahowa Xwedê dijî we şer dikim!"</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600">
                <a:solidFill>
                  <a:schemeClr val="tx1">
                    <a:lumMod val="65000"/>
                    <a:lumOff val="35000"/>
                  </a:schemeClr>
                </a:solidFill>
              </a:rPr>
              <a:t>Dawid kevirek avêt û li Golyat xist eniya wî.</a:t>
            </a:r>
          </a:p>
          <a:p>
            <a:r xmlns:a="http://schemas.openxmlformats.org/drawingml/2006/main">
              <a:rPr lang="ku" altLang="ko-KR" sz="2600">
                <a:solidFill>
                  <a:schemeClr val="tx1">
                    <a:lumMod val="65000"/>
                    <a:lumOff val="35000"/>
                  </a:schemeClr>
                </a:solidFill>
              </a:rPr>
              <a:t>Dawid bi alîkariya Xwedê li ser vî şerî bi ser ket.</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Dersa îroyîn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200">
                <a:solidFill>
                  <a:schemeClr val="tx1">
                    <a:lumMod val="65000"/>
                    <a:lumOff val="35000"/>
                  </a:schemeClr>
                </a:solidFill>
              </a:rPr>
              <a:t>Leşkerên Îsraîlê tirsiyan</a:t>
            </a:r>
            <a:r xmlns:a="http://schemas.openxmlformats.org/drawingml/2006/main">
              <a:rPr lang="ku" altLang="en-US" sz="3200">
                <a:solidFill>
                  <a:schemeClr val="tx1">
                    <a:lumMod val="65000"/>
                    <a:lumOff val="35000"/>
                  </a:schemeClr>
                </a:solidFill>
              </a:rPr>
              <a:t> </a:t>
            </a:r>
            <a:r xmlns:a="http://schemas.openxmlformats.org/drawingml/2006/main">
              <a:rPr lang="ku" altLang="ko-KR" sz="3200">
                <a:solidFill>
                  <a:schemeClr val="tx1">
                    <a:lumMod val="65000"/>
                    <a:lumOff val="35000"/>
                  </a:schemeClr>
                </a:solidFill>
              </a:rPr>
              <a:t>ya dêw Goliath. Ji wî ditirsiyan.</a:t>
            </a:r>
          </a:p>
          <a:p>
            <a:pPr xmlns:a="http://schemas.openxmlformats.org/drawingml/2006/main" algn="ctr"/>
            <a:r xmlns:a="http://schemas.openxmlformats.org/drawingml/2006/main">
              <a:rPr lang="ku" altLang="ko-KR" sz="3200">
                <a:solidFill>
                  <a:schemeClr val="tx1">
                    <a:lumMod val="65000"/>
                    <a:lumOff val="35000"/>
                  </a:schemeClr>
                </a:solidFill>
              </a:rPr>
              <a:t>Lê belê Dawid ê ku baweriya xwe bi parastina Xwedê anî, li hember wî bi mêrxasî şer kir û ew têk bir.</a:t>
            </a:r>
          </a:p>
          <a:p>
            <a:pPr xmlns:a="http://schemas.openxmlformats.org/drawingml/2006/main" algn="ctr"/>
            <a:r xmlns:a="http://schemas.openxmlformats.org/drawingml/2006/main">
              <a:rPr lang="ku" altLang="ko-KR" sz="3200">
                <a:solidFill>
                  <a:schemeClr val="tx1">
                    <a:lumMod val="65000"/>
                    <a:lumOff val="35000"/>
                  </a:schemeClr>
                </a:solidFill>
              </a:rPr>
              <a:t>Divê em bawer bikin ku Xwedê her dem me biparêze. Em dikarin bi baweriya ku Xwedê me di her şert û mercî de biparêze wêrek bin.</a:t>
            </a:r>
          </a:p>
          <a:p>
            <a:pPr xmlns:a="http://schemas.openxmlformats.org/drawingml/2006/main" algn="ctr"/>
            <a:r xmlns:a="http://schemas.openxmlformats.org/drawingml/2006/main">
              <a:rPr lang="ku" altLang="ko-KR" sz="3200">
                <a:solidFill>
                  <a:schemeClr val="tx1">
                    <a:lumMod val="65000"/>
                    <a:lumOff val="35000"/>
                  </a:schemeClr>
                </a:solidFill>
              </a:rPr>
              <a:t>Wêrekiya ku ji baweriya bi Xwedê ye, dikare her tirsê têk bibe.</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200"/>
              <a:t>Xwedê?</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rgbClr val="C00000"/>
                </a:solidFill>
              </a:rPr>
              <a:t>Xwedê..</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Xwedê serkeftinê dide yên ku ji bo Wî şer dikin.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Dawid çi avêt Golyat?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şûr</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spear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kevir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mertal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rgbClr val="FF0000"/>
                </a:solidFill>
              </a:rPr>
              <a:t>③ </a:t>
            </a:r>
            <a:r xmlns:a="http://schemas.openxmlformats.org/drawingml/2006/main">
              <a:rPr lang="ku" altLang="ko-KR" sz="2800">
                <a:solidFill>
                  <a:srgbClr val="FF0000"/>
                </a:solidFill>
              </a:rPr>
              <a:t>kevir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Dawid ji Filîstiyê re got: «Tu bi şûr, riman û jîneyê tê li hember min, lê ez bi navê Xudanê Karîndarê her tiştî, Xwedayê ordiyên Îsraêl, yê ku te bêhêvî kiriye têm.</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1 Samûyêl</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700">
                <a:solidFill>
                  <a:schemeClr val="tx1">
                    <a:lumMod val="65000"/>
                    <a:lumOff val="35000"/>
                  </a:schemeClr>
                </a:solidFill>
              </a:rPr>
              <a:t>Xwedê deh felaket bi ser tevahiya welatê Misrê de anîn. Gelê Misrê û Firewn zanin ku Xwedayê rastîn kî ye.</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"Mûsa, niha bi hemû Îsraêliyên xwe re ji Misrê derkeve." Firewn neçar ma ku ew herin.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600">
                <a:solidFill>
                  <a:schemeClr val="tx1">
                    <a:lumMod val="65000"/>
                    <a:lumOff val="35000"/>
                  </a:schemeClr>
                </a:solidFill>
              </a:rPr>
              <a:t>Firewn difikirî ku ew bi guhnedana Xwedê yê herî bi hêz e.</a:t>
            </a:r>
            <a:r xmlns:a="http://schemas.openxmlformats.org/drawingml/2006/main">
              <a:rPr lang="ku"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ku" altLang="ko-KR" sz="3600">
                <a:solidFill>
                  <a:schemeClr val="tx1">
                    <a:lumMod val="65000"/>
                    <a:lumOff val="35000"/>
                  </a:schemeClr>
                </a:solidFill>
              </a:rPr>
              <a:t>Ji ber vê yekê, ew di bin felaketên mezin de bû.</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u" altLang="ko-KR" sz="3600">
                <a:solidFill>
                  <a:schemeClr val="tx1">
                    <a:lumMod val="65000"/>
                    <a:lumOff val="35000"/>
                  </a:schemeClr>
                </a:solidFill>
              </a:rPr>
              <a:t>Divê em îtîraf bikin ku Xwedayê karîndarê ne em 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ku" altLang="ko-KR" sz="3600">
                <a:solidFill>
                  <a:schemeClr val="tx1">
                    <a:lumMod val="65000"/>
                    <a:lumOff val="35000"/>
                  </a:schemeClr>
                </a:solidFill>
              </a:rPr>
              <a:t>Gava ku Xudan dît ku ew çûye ku binêre, Xwedê gazî wî kir</a:t>
            </a:r>
          </a:p>
          <a:p>
            <a:r xmlns:a="http://schemas.openxmlformats.org/drawingml/2006/main">
              <a:rPr lang="ku" altLang="ko-KR" sz="3600">
                <a:solidFill>
                  <a:schemeClr val="tx1">
                    <a:lumMod val="65000"/>
                    <a:lumOff val="35000"/>
                  </a:schemeClr>
                </a:solidFill>
              </a:rPr>
              <a:t>ji nava çolê,</a:t>
            </a:r>
          </a:p>
          <a:p>
            <a:r xmlns:a="http://schemas.openxmlformats.org/drawingml/2006/main">
              <a:rPr lang="ku" altLang="ko-KR" sz="3600">
                <a:solidFill>
                  <a:schemeClr val="tx1">
                    <a:lumMod val="65000"/>
                    <a:lumOff val="35000"/>
                  </a:schemeClr>
                </a:solidFill>
              </a:rPr>
              <a:t>"Mûsa, Mûsa!" Û Mûsa got: "Va ye ez im."</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ku" altLang="ko-KR" sz="2800">
                <a:solidFill>
                  <a:schemeClr val="tx1">
                    <a:lumMod val="65000"/>
                    <a:lumOff val="35000"/>
                  </a:schemeClr>
                </a:solidFill>
              </a:rPr>
              <a:t>Derketin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200"/>
              <a:t>Xwedê?</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rgbClr val="C00000"/>
                </a:solidFill>
              </a:rPr>
              <a:t>Xwedê..</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Xwedê ji pûtan an jî xwedayên derewîn ên cûda cûda ye.</a:t>
            </a:r>
          </a:p>
          <a:p>
            <a:r xmlns:a="http://schemas.openxmlformats.org/drawingml/2006/main">
              <a:rPr lang="ku" altLang="ko-KR" sz="3600">
                <a:solidFill>
                  <a:schemeClr val="tx1">
                    <a:lumMod val="65000"/>
                    <a:lumOff val="35000"/>
                  </a:schemeClr>
                </a:solidFill>
              </a:rPr>
              <a:t>Xwedê sax e û bi hêza xwe ya mezin dixebite.</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Xwedê çend felaket berda ser Misrê?</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pênc</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heft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diwanzdeh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deh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rgbClr val="FF0000"/>
                </a:solidFill>
              </a:rPr>
              <a:t>④ </a:t>
            </a:r>
            <a:r xmlns:a="http://schemas.openxmlformats.org/drawingml/2006/main">
              <a:rPr lang="ku" altLang="ko-KR" sz="2800">
                <a:solidFill>
                  <a:srgbClr val="FF0000"/>
                </a:solidFill>
              </a:rPr>
              <a:t>deh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ku" altLang="ko-KR" sz="3600">
                <a:solidFill>
                  <a:schemeClr val="tx1">
                    <a:lumMod val="65000"/>
                    <a:lumOff val="35000"/>
                  </a:schemeClr>
                </a:solidFill>
              </a:rPr>
              <a:t>Û gava ku ez destê xwe dirêjî Misrê bikim û Îsraêliyan ji wê derxim, wê Misriyî bizanin ku ez Xudan im.</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Derketin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b="1">
                <a:solidFill>
                  <a:schemeClr val="tx1">
                    <a:lumMod val="50000"/>
                    <a:lumOff val="50000"/>
                  </a:schemeClr>
                </a:solidFill>
              </a:rPr>
              <a:t>NA. 18</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400"/>
              <a:t>A Pillar of Cloud</a:t>
            </a:r>
          </a:p>
          <a:p>
            <a:pPr xmlns:a="http://schemas.openxmlformats.org/drawingml/2006/main" algn="ctr"/>
            <a:r xmlns:a="http://schemas.openxmlformats.org/drawingml/2006/main">
              <a:rPr lang="ku" altLang="ko-KR" sz="4400"/>
              <a:t>û Stûnek Agirî</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Bi roj Xudan di stûneke ewr de li pêşiya wan diçû, da ku rêberiya wan bike û bi şev jî di stûnek agir de ji bo ku wan ronî bike, da ku ew bi roj an bi şev rêwîtiyê bikin.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Derketin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Gelê Îsraêl 430 sal li Misrê jiya. Di dawiya 430 salan de, ew ji Misrê derketin, da ku vegerin welatê soza Kenanê.</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"Em çawa dikarin riya rast bigirin?", "Heke em di rê de bi mirovên xerab re rû bi rû bimînin çi dibe?" Ew gelek xemgîn bûn.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Wê demê Xwedê delîl nîşanî wan da ku ew rêberiya wan dike. Ew stûna ewr bû.</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Bi şev bû stûna agir. Bi vî awayî Xwedê şev û roj rêberiya wan kir.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400">
                <a:solidFill>
                  <a:schemeClr val="tx1">
                    <a:lumMod val="65000"/>
                    <a:lumOff val="35000"/>
                  </a:schemeClr>
                </a:solidFill>
              </a:rPr>
              <a:t>"Em natirsin, çimkî Xwedê bi me re ye!" Gelê Îsraêl şikir ji Xwedê re kir ku bi stûna ewr û stûna agir rêberiya wan kir.</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ku" altLang="ko-KR" sz="2800">
                <a:solidFill>
                  <a:schemeClr val="tx1">
                    <a:lumMod val="65000"/>
                    <a:lumOff val="35000"/>
                  </a:schemeClr>
                </a:solidFill>
              </a:rPr>
              <a:t>Rojekê gava Mûsa dît yekî Misrî li Îsraîlî xist, hêrs bû, xwe da alî gelê xwe û Misrî kuşt.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Îro</a:t>
            </a:r>
            <a:r xmlns:a="http://schemas.openxmlformats.org/drawingml/2006/main">
              <a:rPr lang="ku" altLang="en-US" sz="4000">
                <a:solidFill>
                  <a:srgbClr val="FF0000"/>
                </a:solidFill>
              </a:rPr>
              <a:t> </a:t>
            </a:r>
            <a:r xmlns:a="http://schemas.openxmlformats.org/drawingml/2006/main">
              <a:rPr lang="ku" altLang="ko-KR" sz="4000">
                <a:solidFill>
                  <a:srgbClr val="FF0000"/>
                </a:solidFill>
              </a:rPr>
              <a:t>ders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600">
                <a:solidFill>
                  <a:schemeClr val="tx1">
                    <a:lumMod val="65000"/>
                    <a:lumOff val="35000"/>
                  </a:schemeClr>
                </a:solidFill>
              </a:rPr>
              <a:t>Gava ku gelek gelê Îsraêl di ser çola xeternak re derbas bûn, Xwedê delîl nîşanî wan da ku ew bi stûna ewr û stûna agir ew rêberî û parastin kir.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u" altLang="ko-KR" sz="3600">
                <a:solidFill>
                  <a:schemeClr val="tx1">
                    <a:lumMod val="65000"/>
                    <a:lumOff val="35000"/>
                  </a:schemeClr>
                </a:solidFill>
              </a:rPr>
              <a:t>Niha Xwedê bi min re ye û min biparêze. Werin em ji Xwedê re şikir bikin.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200"/>
              <a:t>Xwedê?</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rgbClr val="C00000"/>
                </a:solidFill>
              </a:rPr>
              <a:t>Xwedê..</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Xwedê her dem bi me re ye.</a:t>
            </a:r>
          </a:p>
          <a:p>
            <a:r xmlns:a="http://schemas.openxmlformats.org/drawingml/2006/main">
              <a:rPr lang="ku" altLang="ko-KR" sz="3600">
                <a:solidFill>
                  <a:schemeClr val="tx1">
                    <a:lumMod val="65000"/>
                    <a:lumOff val="35000"/>
                  </a:schemeClr>
                </a:solidFill>
              </a:rPr>
              <a:t>Û ew şev û roj me diparêze.</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Gava gelê Îsraêl ji Misrê derketin, Xwedê wan bi çi rêberî kir?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stûna ewr û stûna agir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çûk û masî</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roj û heyv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kûçik û pisîk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rgbClr val="FF0000"/>
                </a:solidFill>
              </a:rPr>
              <a:t>① </a:t>
            </a:r>
            <a:r xmlns:a="http://schemas.openxmlformats.org/drawingml/2006/main">
              <a:rPr lang="ku" altLang="ko-KR" sz="2800">
                <a:solidFill>
                  <a:srgbClr val="FF0000"/>
                </a:solidFill>
              </a:rPr>
              <a:t>stûna ewr û stûna agir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Bi roj Xudan di stûneke ewr de li pêşiya wan diçû, da ku rêberiya wan bike û bi şev jî di stûnek agir de ji bo ku wan ronî bike, da ku ew bi roj an bi şev rêwîtiyê bikin.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Derketin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b="1">
                <a:solidFill>
                  <a:schemeClr val="tx1">
                    <a:lumMod val="50000"/>
                    <a:lumOff val="50000"/>
                  </a:schemeClr>
                </a:solidFill>
              </a:rPr>
              <a:t>Hejmar 19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400"/>
              <a:t>Îsraêlî li ser erda ziwa di deryaya parçebûyî re derbas dibin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Hingê Mûsa destê xwe dirêjî behrê kir û tevahiya wê şevê Xudan bi bayê rojhilatê yê xurt derya paş ve ajot û kir beja hişk. Av dabeş bûn,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Derketin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14:</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Mûsa û Îsraêlî li ser riya Kenanê rastî Deryaya Sor hatin.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Misrî li dû Îsraêliyan da ku wan dîsa bigrin.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Paşê, tiştekî ecêb qewimî! Xwedê hişt ku Deryaya Sor parçe bibe û Îsraêlî li ser axa hişk bimeşin.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Leşkerên Misirê li wan girê dan, lê derya dîsa vegeriya, hemû leşkerên Misrê di behrê de man. Yek ji wan sax nebû.</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ku" altLang="ko-KR" sz="2800">
                <a:solidFill>
                  <a:schemeClr val="tx1">
                    <a:lumMod val="65000"/>
                    <a:lumOff val="35000"/>
                  </a:schemeClr>
                </a:solidFill>
              </a:rPr>
              <a:t>Gava Firewn ev yek bihîst, Mûsa ji wî tirsiya û ji Qesra Misrê reviya û çû çola Midyayê.</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Em ji Xwedê re spas dikin ku me xilas kir! Hemû Îsraêliya bi dilxweşî stranên bi şahî digotin.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600">
                <a:solidFill>
                  <a:schemeClr val="tx1">
                    <a:lumMod val="65000"/>
                    <a:lumOff val="35000"/>
                  </a:schemeClr>
                </a:solidFill>
              </a:rPr>
              <a:t>Xwedê Îsraêlî ji rewşa wan a bêhêvî xilas kir.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u" altLang="ko-KR" sz="3600">
                <a:solidFill>
                  <a:schemeClr val="tx1">
                    <a:lumMod val="65000"/>
                    <a:lumOff val="35000"/>
                  </a:schemeClr>
                </a:solidFill>
              </a:rPr>
              <a:t>Ez jî di wê rewşê de bûm ku ji ber guneh bimirim, lê Xwedê Îsa şand ku min xilas bike!</a:t>
            </a:r>
          </a:p>
          <a:p>
            <a:pPr xmlns:a="http://schemas.openxmlformats.org/drawingml/2006/main" algn="ctr"/>
            <a:r xmlns:a="http://schemas.openxmlformats.org/drawingml/2006/main">
              <a:rPr lang="ku" altLang="ko-KR" sz="3600">
                <a:solidFill>
                  <a:schemeClr val="tx1">
                    <a:lumMod val="65000"/>
                    <a:lumOff val="35000"/>
                  </a:schemeClr>
                </a:solidFill>
              </a:rPr>
              <a:t>Xwedê ez ji mirina herheyî xilas kirim!</a:t>
            </a:r>
          </a:p>
          <a:p>
            <a:pPr xmlns:a="http://schemas.openxmlformats.org/drawingml/2006/main" algn="ctr"/>
            <a:r xmlns:a="http://schemas.openxmlformats.org/drawingml/2006/main">
              <a:rPr lang="ku" altLang="ko-KR" sz="3600">
                <a:solidFill>
                  <a:schemeClr val="tx1">
                    <a:lumMod val="65000"/>
                    <a:lumOff val="35000"/>
                  </a:schemeClr>
                </a:solidFill>
              </a:rPr>
              <a:t>Ya Bavê Xwedê, gelek spas!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200"/>
              <a:t>Xwedê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rgbClr val="C00000"/>
                </a:solidFill>
              </a:rPr>
              <a:t>Xwedê.</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Xwedê Xilaskarê me ye ku gelê xwe bi rêyek ecêb xilas dike.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Îsraêlî çawa derbasî Deryaya Sor bûn?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Xwedê ji wan re keştiyek mezin şand.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Xwedê bihêle ku ew li ser ava deryayê bimeşin.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Xwedê Deryaya Sor parçe kir û hişt ku ew pê bimeşin</a:t>
            </a:r>
          </a:p>
          <a:p>
            <a:r xmlns:a="http://schemas.openxmlformats.org/drawingml/2006/main">
              <a:rPr lang="ku" altLang="ko-KR" sz="2800">
                <a:solidFill>
                  <a:schemeClr val="tx1">
                    <a:lumMod val="65000"/>
                    <a:lumOff val="35000"/>
                  </a:schemeClr>
                </a:solidFill>
              </a:rPr>
              <a:t>erdê hişk.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Xwedê bila ew li ser deryayê bifirin.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rgbClr val="FF0000"/>
                </a:solidFill>
              </a:rPr>
              <a:t>③ </a:t>
            </a:r>
            <a:r xmlns:a="http://schemas.openxmlformats.org/drawingml/2006/main">
              <a:rPr lang="ku" altLang="ko-KR" sz="2800">
                <a:solidFill>
                  <a:srgbClr val="FF0000"/>
                </a:solidFill>
              </a:rPr>
              <a:t>Xwedê Deryaya Sor parçe kir û hişt ku ew pê bimeşin</a:t>
            </a:r>
          </a:p>
          <a:p>
            <a:r xmlns:a="http://schemas.openxmlformats.org/drawingml/2006/main">
              <a:rPr lang="ku" altLang="ko-KR" sz="2800">
                <a:solidFill>
                  <a:srgbClr val="FF0000"/>
                </a:solidFill>
              </a:rPr>
              <a:t>erdê hişk.</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Hingê Mûsa destê xwe dirêjî behrê kir û tevahiya wê şevê Xudan bi bayê rojhilatê yê xurt derya paş ve ajot û kir beja hişk. Av dabeş bûn,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Derketin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14:</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b="1">
                <a:solidFill>
                  <a:schemeClr val="tx1">
                    <a:lumMod val="50000"/>
                    <a:lumOff val="50000"/>
                  </a:schemeClr>
                </a:solidFill>
              </a:rPr>
              <a:t>Hejmar 20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600"/>
              <a:t>Xwedayê ku goşt berda</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bg1">
                    <a:lumMod val="50000"/>
                  </a:schemeClr>
                </a:solidFill>
              </a:rPr>
              <a:t>"Min nalîna zar'êd Îsraêl bihîst. Ji wan re bêje: êvarê hûnê goşt bixwin û serê sibê hûnê bi nan têr bibin. Hingê hûnê bizanibin ku ez Xudan Xwedayê we me."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Derketin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Îsraêliya li çolê xwarin tune bû. Paşê li hember Mûsa û Xwedê nalîn.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Hingê Xudan ji Mûsa re got. “Ezê ji te re xwarinê ji bihuştê bixim.”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Serê sibê, li ser erdê çolê, pelikên tenik ên mîna sermayê xuya bûn.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ku" altLang="ko-KR" sz="2800">
                <a:solidFill>
                  <a:schemeClr val="tx1">
                    <a:lumMod val="65000"/>
                    <a:lumOff val="35000"/>
                  </a:schemeClr>
                </a:solidFill>
              </a:rPr>
              <a:t>Mûsa 40 sal şivantî kir û di dawiyê de bû 80 salî.</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Êvarê kevroşk bi ser wan de hat, ket xwarê û wargeh pêça. Ew berhev kirin, pijandin û xwarin. Li çolê jî birçî neman.</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600">
                <a:solidFill>
                  <a:schemeClr val="tx1">
                    <a:lumMod val="65000"/>
                    <a:lumOff val="35000"/>
                  </a:schemeClr>
                </a:solidFill>
              </a:rPr>
              <a:t>"Spas, Xwedê!" Mûsa û gelê Îsraêl li hêza Xwedê ya her tiştî ecêbmayî man.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600">
                <a:solidFill>
                  <a:schemeClr val="tx1">
                    <a:lumMod val="65000"/>
                    <a:lumOff val="35000"/>
                  </a:schemeClr>
                </a:solidFill>
              </a:rPr>
              <a:t>Xwedê xwarina rojane ya gelê xwe bi rêyên ecêb û hêza xwe ya qudret jî li çolê ku wan nikaribû peyda bikira, peyda kir.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u" altLang="ko-KR" sz="3600">
                <a:solidFill>
                  <a:schemeClr val="tx1">
                    <a:lumMod val="65000"/>
                    <a:lumOff val="35000"/>
                  </a:schemeClr>
                </a:solidFill>
              </a:rPr>
              <a:t>Em bawer dikin ku Xwedê wê hewcedariyên me bi riya xwe ya ecêb bi dilsozî peyda bike.</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200"/>
              <a:t>Xwedê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rgbClr val="C00000"/>
                </a:solidFill>
              </a:rPr>
              <a:t>Xwedê..</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Ew Xwedayê ecêb e ku ji berê de hewcedariyên me dizane û riya xwe ya ecêb peyda dike.</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Xwedê çi da gelê xwe yê birçî?</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Manna û Quail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Nan û Şîr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Goşt û Av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Birinc û Şorbe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rgbClr val="FF0000"/>
                </a:solidFill>
              </a:rPr>
              <a:t>① </a:t>
            </a:r>
            <a:r xmlns:a="http://schemas.openxmlformats.org/drawingml/2006/main">
              <a:rPr lang="ku" altLang="ko-KR" sz="2800">
                <a:solidFill>
                  <a:srgbClr val="FF0000"/>
                </a:solidFill>
              </a:rPr>
              <a:t>Manna û Quail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bg1">
                    <a:lumMod val="50000"/>
                  </a:schemeClr>
                </a:solidFill>
              </a:rPr>
              <a:t>"Min nalîna zar'êd Îsraêl bihîst. Ji wan re bêje: êvarê hûnê goşt bixwin û serê sibê hûnê bi nan têr bibin. Hingê hûnê bizanibin ku ez Xudan Xwedayê we me."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Derketin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ku" altLang="ko-KR" b="1">
                <a:solidFill>
                  <a:schemeClr val="tx1">
                    <a:lumMod val="50000"/>
                    <a:lumOff val="50000"/>
                  </a:schemeClr>
                </a:solidFill>
              </a:rPr>
              <a:t>Na.</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21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ku" altLang="ko-KR" sz="4000"/>
              <a:t>Deh Ferman</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ku" altLang="ko-KR" sz="3600">
                <a:solidFill>
                  <a:schemeClr val="tx1">
                    <a:lumMod val="65000"/>
                    <a:lumOff val="35000"/>
                  </a:schemeClr>
                </a:solidFill>
              </a:rPr>
              <a:t>Mûsa çil roj û çil şev li wê derê bi Xudan re bê xwarin ma</a:t>
            </a:r>
          </a:p>
          <a:p>
            <a:r xmlns:a="http://schemas.openxmlformats.org/drawingml/2006/main">
              <a:rPr lang="ku" altLang="ko-KR" sz="3600">
                <a:solidFill>
                  <a:schemeClr val="tx1">
                    <a:lumMod val="65000"/>
                    <a:lumOff val="35000"/>
                  </a:schemeClr>
                </a:solidFill>
              </a:rPr>
              <a:t>nan an ava vexwarinê. Û wî li ser tabletan peyvên Peymanê yanî Deh emir nivîsî.</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ku" altLang="ko-KR" sz="2800">
                <a:solidFill>
                  <a:schemeClr val="tx1">
                    <a:lumMod val="65000"/>
                    <a:lumOff val="35000"/>
                  </a:schemeClr>
                </a:solidFill>
              </a:rPr>
              <a:t>Derketin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ku" altLang="ko-KR" sz="2800">
                <a:solidFill>
                  <a:schemeClr val="tx1">
                    <a:lumMod val="65000"/>
                    <a:lumOff val="35000"/>
                  </a:schemeClr>
                </a:solidFill>
              </a:rPr>
              <a:t>Gelê Îsraêl gihîştin Çiyayê Horeb (Çiyayê Sînayê). Rûmeta Xudan Xwedê li ser Çiyayê Sînayê (Çiyayê Horeb) tije bû.</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ku" altLang="ko-KR" sz="2800">
                <a:solidFill>
                  <a:schemeClr val="tx1">
                    <a:lumMod val="65000"/>
                    <a:lumOff val="35000"/>
                  </a:schemeClr>
                </a:solidFill>
              </a:rPr>
              <a:t>Xwedê ji Mûsa re got: «Li çiyê were cem min.» Mûsa hilkişiya çiyayê Xwedê.</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ku" altLang="ko-KR" sz="2800">
                <a:solidFill>
                  <a:schemeClr val="tx1">
                    <a:lumMod val="65000"/>
                    <a:lumOff val="35000"/>
                  </a:schemeClr>
                </a:solidFill>
              </a:rPr>
              <a:t>Rojekê Xwedê gazî wî kir di nav çolê şewitî de û jê re got. “Ez te dişînim cem Firewn, da ku gelê min Îsraêl ji Misrê xilas bike.”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ku" altLang="ko-KR" sz="2800">
                <a:solidFill>
                  <a:schemeClr val="tx1">
                    <a:lumMod val="65000"/>
                    <a:lumOff val="35000"/>
                  </a:schemeClr>
                </a:solidFill>
              </a:rPr>
              <a:t>Xudan Xwedê li çiyayê Horeb civiya.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ku" altLang="ko-KR" sz="2800">
                <a:solidFill>
                  <a:schemeClr val="tx1">
                    <a:lumMod val="65000"/>
                    <a:lumOff val="35000"/>
                  </a:schemeClr>
                </a:solidFill>
              </a:rPr>
              <a:t>Xwedê tabletên kevirî dan Mûsa. Xwedê qanûn û emir li ser wê nivîsand ku Îsraêliya Deh Ferman bigirin.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ku" altLang="ko-KR" sz="2600">
                <a:solidFill>
                  <a:schemeClr val="tx1">
                    <a:lumMod val="65000"/>
                    <a:lumOff val="35000"/>
                  </a:schemeClr>
                </a:solidFill>
              </a:rPr>
              <a:t>"Spas ji te re, ya Xudan, ji bo ku tu zagonan didî me."</a:t>
            </a:r>
          </a:p>
          <a:p>
            <a:r xmlns:a="http://schemas.openxmlformats.org/drawingml/2006/main">
              <a:rPr lang="ku" altLang="ko-KR" sz="2600">
                <a:solidFill>
                  <a:schemeClr val="tx1">
                    <a:lumMod val="65000"/>
                    <a:lumOff val="35000"/>
                  </a:schemeClr>
                </a:solidFill>
              </a:rPr>
              <a:t>Mûsa difikirî: “Ezê van Deh emrên giranbiha ragihînim û hîn bikim”.</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ku" altLang="ko-KR" sz="3200">
                <a:solidFill>
                  <a:schemeClr val="tx1">
                    <a:lumMod val="65000"/>
                    <a:lumOff val="35000"/>
                  </a:schemeClr>
                </a:solidFill>
              </a:rPr>
              <a:t>Deh Ferman rêzikên hêja ne ku Xwedê ji bo jiyana me dane.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u" altLang="ko-KR" sz="3200">
                <a:solidFill>
                  <a:schemeClr val="tx1">
                    <a:lumMod val="65000"/>
                    <a:lumOff val="35000"/>
                  </a:schemeClr>
                </a:solidFill>
              </a:rPr>
              <a:t>Çaxê em qanûnên Xwedê biqedînin, Xwedê wê ji jîyîna me razî be.</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ku" altLang="ko-KR" sz="3200"/>
              <a:t>Xwedê?</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ku" altLang="ko-KR" sz="3600">
                <a:solidFill>
                  <a:srgbClr val="C00000"/>
                </a:solidFill>
              </a:rPr>
              <a:t>xwedê</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ku" altLang="ko-KR" sz="3600">
                <a:solidFill>
                  <a:schemeClr val="tx1">
                    <a:lumMod val="65000"/>
                    <a:lumOff val="35000"/>
                  </a:schemeClr>
                </a:solidFill>
              </a:rPr>
              <a:t>Xwedê qanûn û Deh Ferman dane me.</a:t>
            </a:r>
          </a:p>
          <a:p>
            <a:endParaRPr lang="en-US" altLang="ko-KR" sz="3600">
              <a:solidFill>
                <a:schemeClr val="tx1">
                  <a:lumMod val="65000"/>
                  <a:lumOff val="35000"/>
                </a:schemeClr>
              </a:solidFill>
            </a:endParaRPr>
          </a:p>
          <a:p>
            <a:r xmlns:a="http://schemas.openxmlformats.org/drawingml/2006/main">
              <a:rPr lang="ku" altLang="ko-KR" sz="3600">
                <a:solidFill>
                  <a:schemeClr val="tx1">
                    <a:lumMod val="65000"/>
                    <a:lumOff val="35000"/>
                  </a:schemeClr>
                </a:solidFill>
              </a:rPr>
              <a:t>Xwedê bi van zagon û fermanan xwe bi me da naskirin.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ku" altLang="ko-KR" sz="3200">
                <a:solidFill>
                  <a:schemeClr val="tx1">
                    <a:lumMod val="65000"/>
                    <a:lumOff val="35000"/>
                  </a:schemeClr>
                </a:solidFill>
              </a:rPr>
              <a:t>Xwedê Deh Ferman li ku nivîsî?</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Tabloya dar</a:t>
            </a:r>
            <a:r xmlns:a="http://schemas.openxmlformats.org/drawingml/2006/main">
              <a:rPr lang="ku"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Mud</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heb</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Kaxiz</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Tabloya kevir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ku" altLang="en-US" sz="2800">
                <a:solidFill>
                  <a:srgbClr val="FF0000"/>
                </a:solidFill>
              </a:rPr>
              <a:t>④ </a:t>
            </a:r>
            <a:r xmlns:a="http://schemas.openxmlformats.org/drawingml/2006/main">
              <a:rPr lang="ku" altLang="ko-KR" sz="2800">
                <a:solidFill>
                  <a:srgbClr val="FF0000"/>
                </a:solidFill>
              </a:rPr>
              <a:t>Tabloya kevir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ku" altLang="ko-KR" sz="3600">
                <a:solidFill>
                  <a:schemeClr val="tx1">
                    <a:lumMod val="65000"/>
                    <a:lumOff val="35000"/>
                  </a:schemeClr>
                </a:solidFill>
              </a:rPr>
              <a:t>Mûsa çil roj û çil şev li wê derê bi Xudan re bê xwarin ma</a:t>
            </a:r>
          </a:p>
          <a:p>
            <a:r xmlns:a="http://schemas.openxmlformats.org/drawingml/2006/main">
              <a:rPr lang="ku" altLang="ko-KR" sz="3600">
                <a:solidFill>
                  <a:schemeClr val="tx1">
                    <a:lumMod val="65000"/>
                    <a:lumOff val="35000"/>
                  </a:schemeClr>
                </a:solidFill>
              </a:rPr>
              <a:t>nan an ava vexwarinê. Û wî li ser tabletan peyvên Peymanê yanî Deh emir nivîsî.</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ku" altLang="ko-KR" sz="2800">
                <a:solidFill>
                  <a:schemeClr val="tx1">
                    <a:lumMod val="65000"/>
                    <a:lumOff val="35000"/>
                  </a:schemeClr>
                </a:solidFill>
              </a:rPr>
              <a:t>Derketin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b="1">
                <a:solidFill>
                  <a:schemeClr val="tx1">
                    <a:lumMod val="50000"/>
                    <a:lumOff val="50000"/>
                  </a:schemeClr>
                </a:solidFill>
              </a:rPr>
              <a:t>Hejmar 22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400"/>
              <a:t>Golikê Zêrîn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bg1">
                    <a:lumMod val="50000"/>
                  </a:schemeClr>
                </a:solidFill>
              </a:rPr>
              <a:t>Tiştê ku dane destê wî, hilda û kir pûtekî ku di şiklê xwe de hatiye avêtin</a:t>
            </a:r>
          </a:p>
          <a:p>
            <a:r xmlns:a="http://schemas.openxmlformats.org/drawingml/2006/main">
              <a:rPr lang="ku" altLang="ko-KR" sz="3600">
                <a:solidFill>
                  <a:schemeClr val="bg1">
                    <a:lumMod val="50000"/>
                  </a:schemeClr>
                </a:solidFill>
              </a:rPr>
              <a:t>golikek, bi alavekê çêdikin. Hingê wan got: «Ey Îsraêl, yên ku tu ji Misrê derxistî ev in îlahên te».</a:t>
            </a:r>
          </a:p>
          <a:p>
            <a:r xmlns:a="http://schemas.openxmlformats.org/drawingml/2006/main">
              <a:rPr lang="ku"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Derketin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Dema ku Mûsa ji Çiyê nehat xwarê, ew nerehet bûn. "Pêdiviya me bi Xwedayê me heye ku li şûna Mûsa rêberiya me bike."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ku" altLang="ko-KR" sz="2600">
                <a:solidFill>
                  <a:schemeClr val="tx1">
                    <a:lumMod val="65000"/>
                    <a:lumOff val="35000"/>
                  </a:schemeClr>
                </a:solidFill>
              </a:rPr>
              <a:t>Mûsa vegeriya Misrê, da ku gelê xwe yê Îsraêliyên ku gopalê Xwedê dabû wî xilas bike.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Ji ber vê yekê, golikek zêrîn çêkir û wekî Xwedayê xwe diperizin ku rêberiya wan bike.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Mûsa yê ku bi Deh emr daketibû jêr hêrs bû.</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Xwedê bi hêrs li wan hêrs bû. “Ez ê wan tune bikim. Wê demê ezê te bikim miletekî mezin.”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600">
                <a:solidFill>
                  <a:schemeClr val="tx1">
                    <a:lumMod val="65000"/>
                    <a:lumOff val="35000"/>
                  </a:schemeClr>
                </a:solidFill>
              </a:rPr>
              <a:t>Lê, Mûsa ji Xwedê dua kir ku bi giranî wan bibaxşîne. Xwedê duaya Mûsa bihîst û wan efû kir.</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Îro</a:t>
            </a:r>
            <a:r xmlns:a="http://schemas.openxmlformats.org/drawingml/2006/main">
              <a:rPr lang="ku" altLang="en-US" sz="4000">
                <a:solidFill>
                  <a:srgbClr val="FF0000"/>
                </a:solidFill>
              </a:rPr>
              <a:t> </a:t>
            </a:r>
            <a:r xmlns:a="http://schemas.openxmlformats.org/drawingml/2006/main">
              <a:rPr lang="ku" altLang="ko-KR" sz="4000">
                <a:solidFill>
                  <a:srgbClr val="FF0000"/>
                </a:solidFill>
              </a:rPr>
              <a:t>Ders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600">
                <a:solidFill>
                  <a:schemeClr val="tx1">
                    <a:lumMod val="65000"/>
                    <a:lumOff val="35000"/>
                  </a:schemeClr>
                </a:solidFill>
              </a:rPr>
              <a:t>Tiştê ku Xwedê herî zêde jê nefret dike ew e ku li şûna wî îbadeta xwedayên din bike.</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u" altLang="ko-KR" sz="3600">
                <a:solidFill>
                  <a:schemeClr val="tx1">
                    <a:lumMod val="65000"/>
                    <a:lumOff val="35000"/>
                  </a:schemeClr>
                </a:solidFill>
              </a:rPr>
              <a:t>Bi her awayî tu pûtekî ji xwe re nekî.</a:t>
            </a:r>
          </a:p>
          <a:p>
            <a:pPr xmlns:a="http://schemas.openxmlformats.org/drawingml/2006/main" algn="ctr"/>
            <a:r xmlns:a="http://schemas.openxmlformats.org/drawingml/2006/main">
              <a:rPr lang="ku" altLang="ko-KR" sz="3600">
                <a:solidFill>
                  <a:schemeClr val="tx1">
                    <a:lumMod val="65000"/>
                    <a:lumOff val="35000"/>
                  </a:schemeClr>
                </a:solidFill>
              </a:rPr>
              <a:t>Çi dibe bila bibe, hûn ji wan re serî netewînin û îbadetê wan nekin.</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200">
                <a:solidFill>
                  <a:srgbClr val="FF0000"/>
                </a:solidFill>
              </a:rPr>
              <a:t>Xwedê?</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rgbClr val="C00000"/>
                </a:solidFill>
              </a:rPr>
              <a:t>Xwedê…</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Xwedê herî zêde nefret dike ji perestiya pûtan li şûna Wî.</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Îsraêlî ji bo kirina gunehan çi pût çêkirin?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Zêrîn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Qertel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Golikê Zêrîn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Silver Calf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Zîv</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Qertel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rgbClr val="FF0000"/>
                </a:solidFill>
              </a:rPr>
              <a:t>② </a:t>
            </a:r>
            <a:r xmlns:a="http://schemas.openxmlformats.org/drawingml/2006/main">
              <a:rPr lang="ku" altLang="ko-KR" sz="2800">
                <a:solidFill>
                  <a:srgbClr val="FF0000"/>
                </a:solidFill>
              </a:rPr>
              <a:t>Golikê Zêrîn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bg1">
                    <a:lumMod val="50000"/>
                  </a:schemeClr>
                </a:solidFill>
              </a:rPr>
              <a:t>Tiştê ku dane destê wî, hilda û kir pûtekî ku di şiklê xwe de hatiye avêtin</a:t>
            </a:r>
          </a:p>
          <a:p>
            <a:r xmlns:a="http://schemas.openxmlformats.org/drawingml/2006/main">
              <a:rPr lang="ku" altLang="ko-KR" sz="3600">
                <a:solidFill>
                  <a:schemeClr val="bg1">
                    <a:lumMod val="50000"/>
                  </a:schemeClr>
                </a:solidFill>
              </a:rPr>
              <a:t>golikek, bi alavekê çêdikin. Hingê wan got: «Ey Îsraêl, yên ku tu ji Misrê derxistî ev in îlahên te».</a:t>
            </a:r>
          </a:p>
          <a:p>
            <a:r xmlns:a="http://schemas.openxmlformats.org/drawingml/2006/main">
              <a:rPr lang="ku"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Derketin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b="1">
                <a:solidFill>
                  <a:schemeClr val="tx1">
                    <a:lumMod val="50000"/>
                    <a:lumOff val="50000"/>
                  </a:schemeClr>
                </a:solidFill>
              </a:rPr>
              <a:t>Hejmar 23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400"/>
              <a:t>Mala Xwedê (Tabernacle) li Çolê</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bg1">
                    <a:lumMod val="50000"/>
                  </a:schemeClr>
                </a:solidFill>
              </a:rPr>
              <a:t>Roja ku Konê Şahidiyê hat vedan, ewrê ew pêça. Ji êvarê heta sibê ewrê li jora konê wek agir xuya dikir.</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Numbers</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ku" altLang="ko-KR" sz="3200">
                <a:solidFill>
                  <a:schemeClr val="tx1">
                    <a:lumMod val="65000"/>
                    <a:lumOff val="35000"/>
                  </a:schemeClr>
                </a:solidFill>
              </a:rPr>
              <a:t>Gava ku Mûsa 80 salî bû, Xwedê wekî serokê Îsraêliya gazî kir.</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u" altLang="ko-KR" sz="3200">
                <a:solidFill>
                  <a:schemeClr val="tx1">
                    <a:lumMod val="65000"/>
                    <a:lumOff val="35000"/>
                  </a:schemeClr>
                </a:solidFill>
              </a:rPr>
              <a:t>Plana Xwedê ji ya me cuda ye, lê plana Wî her gav bêkêmasî ye.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u" altLang="ko-KR" sz="3200">
                <a:solidFill>
                  <a:schemeClr val="tx1">
                    <a:lumMod val="65000"/>
                    <a:lumOff val="35000"/>
                  </a:schemeClr>
                </a:solidFill>
              </a:rPr>
              <a:t>Divê em bawer bikin ku plana Xwedê bêkêmasî ye û divê em xwe bispêrin Wî.</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Xwedê ji Mûsa re got ku ew Konê bikin Mala Xwedê.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Xwedê li ser Konê her tiştî got - şiklê wê û her tiştê ku divê ji bo wê were amadekirin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Û Xwedê ji wan re da zanîn ku gava ew di Konê de diperizin Xwedê, çawa her gotarê bikar bînin.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Mûsa û gelê Îsraêl li gor telîmata Xwedê Kon - Mala Xwedê - çêkirin.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600">
                <a:solidFill>
                  <a:schemeClr val="tx1">
                    <a:lumMod val="65000"/>
                    <a:lumOff val="35000"/>
                  </a:schemeClr>
                </a:solidFill>
              </a:rPr>
              <a:t>Roja ku kon hate danîn, ewrê ku rûmeta Xwedê nîşan dida ew pêça. Kon nîşana ku Xwedê bi Îsraêliyan re bû bû.</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600">
                <a:solidFill>
                  <a:schemeClr val="tx1">
                    <a:lumMod val="65000"/>
                    <a:lumOff val="35000"/>
                  </a:schemeClr>
                </a:solidFill>
              </a:rPr>
              <a:t>Xwedê hişt ku Îsraêlî kon-mala Xwedê bikin, û ew bi konê ku navenda wan bû bijîn.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ku" altLang="ko-KR" sz="3600">
                <a:solidFill>
                  <a:schemeClr val="tx1">
                    <a:lumMod val="65000"/>
                    <a:lumOff val="35000"/>
                  </a:schemeClr>
                </a:solidFill>
              </a:rPr>
              <a:t>Divê em bi Xwedê re wekî navenda hiş û jiyana xwe bijîn.</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200">
                <a:solidFill>
                  <a:srgbClr val="FF0000"/>
                </a:solidFill>
              </a:rPr>
              <a:t>Xwedê?</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rgbClr val="C00000"/>
                </a:solidFill>
              </a:rPr>
              <a:t>Xwedê..</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Xwedê bi me re dijî, bi me re dimeşe, rêberiya me dike û bi me re dipeyive.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Xwedê îzin da Îsraêliya çi bikin?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Golikê Zêrîn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Deh Ferman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Palace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Kon-Mala Xwedê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rgbClr val="FF0000"/>
                </a:solidFill>
              </a:rPr>
              <a:t>④ </a:t>
            </a:r>
            <a:r xmlns:a="http://schemas.openxmlformats.org/drawingml/2006/main">
              <a:rPr lang="ku" altLang="ko-KR" sz="2800">
                <a:solidFill>
                  <a:srgbClr val="FF0000"/>
                </a:solidFill>
              </a:rPr>
              <a:t>Kon-Mala Xwedê</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bg1">
                    <a:lumMod val="50000"/>
                  </a:schemeClr>
                </a:solidFill>
              </a:rPr>
              <a:t>Roja ku Konê Şahidiyê hat vedan, ewrê ew pêça. Ji êvarê heta sibê ewrê li jora konê wek agir xuya dikir.</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Numbers</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b="1">
                <a:solidFill>
                  <a:schemeClr val="tx1">
                    <a:lumMod val="50000"/>
                    <a:lumOff val="50000"/>
                  </a:schemeClr>
                </a:solidFill>
              </a:rPr>
              <a:t>Hejmar 24</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Ew</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bêje</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ji</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400"/>
              <a:t>Erîha hilweşiya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ku" altLang="ko-KR" sz="3200"/>
              <a:t>Xwedê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ku" altLang="ko-KR" sz="3600">
                <a:solidFill>
                  <a:srgbClr val="C00000"/>
                </a:solidFill>
              </a:rPr>
              <a:t>Xwedê..</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ku" altLang="ko-KR" sz="3600">
                <a:solidFill>
                  <a:schemeClr val="tx1">
                    <a:lumMod val="65000"/>
                    <a:lumOff val="35000"/>
                  </a:schemeClr>
                </a:solidFill>
              </a:rPr>
              <a:t>Xwedê bi planên xwe yên bêkêmasî rêberiya me dike. Di planên Xwedê de xeletî tune.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Cara heftan, gava ku kahînan li boriyê xistin, Yêşû emir da gel û got: «Biqîrin, çimkî Xudan bajar daye we!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Joshua</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Îsraêlî dixwestin herin welatê sozdayî. Lê Erîhayê ku keleheke mezin bû, rê li wan girt.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Xwedê ji Yêşû re, yê ku serokê wan bû, got ku çawa Erîhayê hilweşîne.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Gelê Îsraêl li gor telîmata Xwedê heft rojan li dora dîwarê Erîhayê geriyan.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Gava ku ew şeş rojan li dora dîwêr meşiyan, her roj carekê, Erîha santîmanek jî nelivî.</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Di roja heftan de heft caran li dora wê geriyan. Di dora heftan de, bi dengekî bilind deng dan, dîwar hilweşiya.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200">
                <a:solidFill>
                  <a:schemeClr val="tx1">
                    <a:lumMod val="65000"/>
                    <a:lumOff val="35000"/>
                  </a:schemeClr>
                </a:solidFill>
              </a:rPr>
              <a:t>Îsraêlî bi hêza xwe nikaribû Erîhayê hilweşînin. Lê Xwedê Erîha bi hêza xwe ji bo wan wêran kir.</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u" altLang="ko-KR" sz="3200">
                <a:solidFill>
                  <a:schemeClr val="tx1">
                    <a:lumMod val="65000"/>
                    <a:lumOff val="35000"/>
                  </a:schemeClr>
                </a:solidFill>
              </a:rPr>
              <a:t>Îsraêlî bi guhdana Xwedê serketin bi dest xistin.</a:t>
            </a:r>
          </a:p>
          <a:p>
            <a:pPr xmlns:a="http://schemas.openxmlformats.org/drawingml/2006/main" algn="ctr"/>
            <a:r xmlns:a="http://schemas.openxmlformats.org/drawingml/2006/main">
              <a:rPr lang="ku" altLang="ko-KR" sz="3200">
                <a:solidFill>
                  <a:schemeClr val="tx1">
                    <a:lumMod val="65000"/>
                    <a:lumOff val="35000"/>
                  </a:schemeClr>
                </a:solidFill>
              </a:rPr>
              <a:t>Werin em jîyana xwe bi guhdana Xwedê bijîn.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ku" altLang="ko-KR" sz="3200">
                <a:solidFill>
                  <a:schemeClr val="tx1">
                    <a:lumMod val="65000"/>
                    <a:lumOff val="35000"/>
                  </a:schemeClr>
                </a:solidFill>
              </a:rPr>
              <a:t>Werin em ji Xwedê re şikir bikin ku em bi ser ketin!</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3200"/>
              <a:t>Xwedê?</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rgbClr val="C00000"/>
                </a:solidFill>
              </a:rPr>
              <a:t>Xwedê..</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Xwedê bi hêza xwe ya mezin serketinê dide gelê xwe.</a:t>
            </a:r>
          </a:p>
          <a:p>
            <a:endParaRPr lang="en-US" altLang="ko-KR" sz="3600">
              <a:solidFill>
                <a:schemeClr val="tx1">
                  <a:lumMod val="65000"/>
                  <a:lumOff val="35000"/>
                </a:schemeClr>
              </a:solidFill>
            </a:endParaRPr>
          </a:p>
          <a:p>
            <a:r xmlns:a="http://schemas.openxmlformats.org/drawingml/2006/main">
              <a:rPr lang="ku" altLang="ko-KR" sz="3600">
                <a:solidFill>
                  <a:schemeClr val="tx1">
                    <a:lumMod val="65000"/>
                    <a:lumOff val="35000"/>
                  </a:schemeClr>
                </a:solidFill>
              </a:rPr>
              <a:t>Ew Xwedayê Serkeftinê ye!</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Xwedê çi emir da Yêşû ku Erîhayê xera ke?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Heft rojan keviran bavêjin Erîhayê.</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Ji bo Erîhayê heft rojan dua bikin.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Heft rojan ji bo Erîhayê pesnê xwe bidin.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2800">
                <a:solidFill>
                  <a:schemeClr val="tx1">
                    <a:lumMod val="65000"/>
                    <a:lumOff val="35000"/>
                  </a:schemeClr>
                </a:solidFill>
              </a:rPr>
              <a:t>④ Heft rojan û li ser dîwarê Erîhayê bimeşin</a:t>
            </a:r>
          </a:p>
          <a:p>
            <a:r xmlns:a="http://schemas.openxmlformats.org/drawingml/2006/main">
              <a:rPr lang="ku" altLang="ko-KR" sz="2800">
                <a:solidFill>
                  <a:schemeClr val="tx1">
                    <a:lumMod val="65000"/>
                    <a:lumOff val="35000"/>
                  </a:schemeClr>
                </a:solidFill>
              </a:rPr>
              <a:t>roja dawîn bi dengekî bilind biqîrin.</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en-US" sz="2800">
                <a:solidFill>
                  <a:srgbClr val="FF0000"/>
                </a:solidFill>
              </a:rPr>
              <a:t>④ </a:t>
            </a:r>
            <a:r xmlns:a="http://schemas.openxmlformats.org/drawingml/2006/main">
              <a:rPr lang="ku" altLang="ko-KR" sz="2800">
                <a:solidFill>
                  <a:srgbClr val="FF0000"/>
                </a:solidFill>
              </a:rPr>
              <a:t>Heft rojan û li ser dîwarê Erîhayê bimeşin</a:t>
            </a:r>
          </a:p>
          <a:p>
            <a:r xmlns:a="http://schemas.openxmlformats.org/drawingml/2006/main">
              <a:rPr lang="ku" altLang="ko-KR" sz="2800">
                <a:solidFill>
                  <a:srgbClr val="FF0000"/>
                </a:solidFill>
              </a:rPr>
              <a:t>roja dawîn bi dengekî bilind biqîrin.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ku" altLang="ko-KR" sz="3600">
                <a:solidFill>
                  <a:schemeClr val="tx1">
                    <a:lumMod val="65000"/>
                    <a:lumOff val="35000"/>
                  </a:schemeClr>
                </a:solidFill>
              </a:rPr>
              <a:t>Cara heftan, gava ku kahînan li boriyê xistin, Yêşû emir da gel û got: «Biqîrin, çimkî Xudan bajar daye we!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ku" altLang="ko-KR" sz="2800">
                <a:solidFill>
                  <a:schemeClr val="tx1">
                    <a:lumMod val="65000"/>
                    <a:lumOff val="35000"/>
                  </a:schemeClr>
                </a:solidFill>
              </a:rPr>
              <a:t>Joshua</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